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0" r:id="rId2"/>
    <p:sldId id="257" r:id="rId3"/>
    <p:sldId id="258" r:id="rId4"/>
    <p:sldId id="261" r:id="rId5"/>
    <p:sldId id="287" r:id="rId6"/>
    <p:sldId id="283" r:id="rId7"/>
    <p:sldId id="285" r:id="rId8"/>
    <p:sldId id="284" r:id="rId9"/>
    <p:sldId id="289" r:id="rId10"/>
    <p:sldId id="290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99" r:id="rId19"/>
    <p:sldId id="300" r:id="rId20"/>
    <p:sldId id="30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77" d="100"/>
          <a:sy n="77" d="100"/>
        </p:scale>
        <p:origin x="228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51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0706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4388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545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565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8837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1215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5767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927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9989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01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D3F382D-8453-448D-9033-783383B66BF9}" type="datetimeFigureOut">
              <a:rPr lang="en-IN" smtClean="0"/>
              <a:t>06-05-2022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5561A8F-97E5-42A4-9598-4B195C82636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47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C41B7E5-56A2-46E7-A603-49362E74C9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0409" y="457202"/>
            <a:ext cx="8312115" cy="3586064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2100" dirty="0">
                <a:solidFill>
                  <a:srgbClr val="94363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100" dirty="0">
                <a:solidFill>
                  <a:srgbClr val="94363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br>
              <a:rPr lang="en-US" sz="2100" dirty="0">
                <a:solidFill>
                  <a:srgbClr val="94363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100" dirty="0">
                <a:solidFill>
                  <a:srgbClr val="94363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100" dirty="0">
                <a:solidFill>
                  <a:srgbClr val="94363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MAJOR PROJECT </a:t>
            </a:r>
            <a:b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HASHING WITH BIT SELECTION FOR IMAGE RETRIEVAL </a:t>
            </a:r>
            <a:b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 dirty="0">
                <a:solidFill>
                  <a:srgbClr val="94363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rgbClr val="94363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BACHELOR OF ENGINEERING</a:t>
            </a:r>
            <a:br>
              <a:rPr lang="en-US" sz="1800" dirty="0">
                <a:solidFill>
                  <a:srgbClr val="94363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rgbClr val="94363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</a:t>
            </a:r>
            <a:br>
              <a:rPr lang="en-US" sz="1800" dirty="0">
                <a:solidFill>
                  <a:srgbClr val="94363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rgbClr val="94363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SCIENCE AND ENGINEERING(2018-22)</a:t>
            </a:r>
            <a:endParaRPr lang="en-IN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79E3C632-6D0C-4D40-99E6-62CCE0FC11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0409" y="4267200"/>
            <a:ext cx="9397346" cy="3328228"/>
          </a:xfrm>
        </p:spPr>
        <p:txBody>
          <a:bodyPr>
            <a:normAutofit/>
          </a:bodyPr>
          <a:lstStyle/>
          <a:p>
            <a:pPr algn="l"/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                                BATCHNO:15</a:t>
            </a:r>
          </a:p>
          <a:p>
            <a:pPr algn="l"/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5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400" b="1" cap="none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</a:t>
            </a:r>
            <a:r>
              <a:rPr lang="en-US" sz="15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.m.Prasanna</a:t>
            </a:r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K.LAXMIPRIYA  18PQ1A0550</a:t>
            </a:r>
          </a:p>
          <a:p>
            <a:pPr algn="l"/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</a:t>
            </a:r>
            <a:r>
              <a:rPr lang="en-US" sz="15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L.NIThISH</a:t>
            </a:r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KUMAR 18PQ1A0554</a:t>
            </a:r>
          </a:p>
          <a:p>
            <a:pPr algn="l"/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</a:t>
            </a:r>
            <a:r>
              <a:rPr lang="en-US" sz="15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j.arun</a:t>
            </a:r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reddy</a:t>
            </a:r>
            <a:r>
              <a:rPr lang="en-US" sz="1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18PQ1A0536     </a:t>
            </a:r>
            <a:r>
              <a:rPr lang="en-US" sz="1350" dirty="0"/>
              <a:t>	</a:t>
            </a:r>
            <a:r>
              <a:rPr lang="en-US" sz="2800" b="1" dirty="0"/>
              <a:t>                                                                                             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				                    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	</a:t>
            </a:r>
          </a:p>
          <a:p>
            <a:pPr>
              <a:lnSpc>
                <a:spcPct val="115000"/>
              </a:lnSpc>
              <a:spcAft>
                <a:spcPts val="750"/>
              </a:spcAft>
            </a:pPr>
            <a:r>
              <a:rPr lang="en-US" sz="1350" dirty="0">
                <a:solidFill>
                  <a:srgbClr val="76923C"/>
                </a:solidFill>
                <a:latin typeface="Arial Rounded MT Bold" panose="020F070403050403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				</a:t>
            </a:r>
            <a:endParaRPr lang="en-IN" sz="1350" dirty="0"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>
              <a:lnSpc>
                <a:spcPct val="115000"/>
              </a:lnSpc>
              <a:spcAft>
                <a:spcPts val="750"/>
              </a:spcAft>
            </a:pPr>
            <a:r>
              <a:rPr lang="en-US" sz="1350" dirty="0">
                <a:solidFill>
                  <a:srgbClr val="76923C"/>
                </a:solidFill>
                <a:latin typeface="Arial Rounded MT Bold" panose="020F070403050403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                                                                                         </a:t>
            </a:r>
            <a:endParaRPr lang="en-IN" sz="13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C29B82-3A0B-476F-8D53-AC383E7CE206}"/>
              </a:ext>
            </a:extLst>
          </p:cNvPr>
          <p:cNvSpPr txBox="1"/>
          <p:nvPr/>
        </p:nvSpPr>
        <p:spPr>
          <a:xfrm>
            <a:off x="3253775" y="399964"/>
            <a:ext cx="6464458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ANURAG COLLEGE OF ENGINEERING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Aushapur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(V),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Ghatkesar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(M), 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Medchal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(Dist.), Telangana-501 301.</a:t>
            </a:r>
          </a:p>
          <a:p>
            <a:endParaRPr lang="en-IN" sz="1350" dirty="0"/>
          </a:p>
          <a:p>
            <a:endParaRPr lang="en-IN" sz="13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41843C-D27F-493C-88E0-8BF93E87EAB7}"/>
              </a:ext>
            </a:extLst>
          </p:cNvPr>
          <p:cNvPicPr/>
          <p:nvPr/>
        </p:nvPicPr>
        <p:blipFill>
          <a:blip r:embed="rId2" cstate="print"/>
          <a:srcRect/>
          <a:stretch/>
        </p:blipFill>
        <p:spPr>
          <a:xfrm>
            <a:off x="1864300" y="399964"/>
            <a:ext cx="1370367" cy="10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78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1D302-A96A-4797-BF89-0C901B8A5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USECASE DIAGRAM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E829187-A39A-4A15-A795-7C058931B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7545" y="87163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BEA7179-A10A-4B53-909D-C512F54C1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821" y="1852483"/>
            <a:ext cx="4496683" cy="4022725"/>
          </a:xfrm>
        </p:spPr>
      </p:pic>
    </p:spTree>
    <p:extLst>
      <p:ext uri="{BB962C8B-B14F-4D97-AF65-F5344CB8AC3E}">
        <p14:creationId xmlns:p14="http://schemas.microsoft.com/office/powerpoint/2010/main" val="210566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4BD45-451E-4C40-A086-298B01D76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USECASE DIAGRAM 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2B14247-35F4-438C-AD38-A7637A8FF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253" y="1858703"/>
            <a:ext cx="6083819" cy="4022725"/>
          </a:xfrm>
        </p:spPr>
      </p:pic>
    </p:spTree>
    <p:extLst>
      <p:ext uri="{BB962C8B-B14F-4D97-AF65-F5344CB8AC3E}">
        <p14:creationId xmlns:p14="http://schemas.microsoft.com/office/powerpoint/2010/main" val="3130773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E4739-1D26-4BDF-9140-6FF5D2406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F4D5441-7D5E-40C9-A777-D5C1A2BB7B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837" y="1846264"/>
            <a:ext cx="8077438" cy="3509508"/>
          </a:xfrm>
        </p:spPr>
      </p:pic>
    </p:spTree>
    <p:extLst>
      <p:ext uri="{BB962C8B-B14F-4D97-AF65-F5344CB8AC3E}">
        <p14:creationId xmlns:p14="http://schemas.microsoft.com/office/powerpoint/2010/main" val="3254371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494A3-7BE5-45B0-94D4-10CD81189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8C3BEFF-195A-424F-A39B-3ADCBFC7F9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926" y="1846263"/>
            <a:ext cx="4350473" cy="4022725"/>
          </a:xfrm>
        </p:spPr>
      </p:pic>
    </p:spTree>
    <p:extLst>
      <p:ext uri="{BB962C8B-B14F-4D97-AF65-F5344CB8AC3E}">
        <p14:creationId xmlns:p14="http://schemas.microsoft.com/office/powerpoint/2010/main" val="3610320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CDDB1-EBEB-47ED-82C6-9186E3213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DIAGRAM  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3BE67DC-5CA1-4CA4-B288-22277A084E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728" y="1846263"/>
            <a:ext cx="1800870" cy="4022725"/>
          </a:xfrm>
        </p:spPr>
      </p:pic>
    </p:spTree>
    <p:extLst>
      <p:ext uri="{BB962C8B-B14F-4D97-AF65-F5344CB8AC3E}">
        <p14:creationId xmlns:p14="http://schemas.microsoft.com/office/powerpoint/2010/main" val="908186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EA7B6-0A99-4A45-AF0B-B6FB0AA93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DIAGRAM 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A451D30-4EE3-4430-A18D-576B42D460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364" y="1846263"/>
            <a:ext cx="1575598" cy="4022725"/>
          </a:xfrm>
        </p:spPr>
      </p:pic>
    </p:spTree>
    <p:extLst>
      <p:ext uri="{BB962C8B-B14F-4D97-AF65-F5344CB8AC3E}">
        <p14:creationId xmlns:p14="http://schemas.microsoft.com/office/powerpoint/2010/main" val="3773093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EA287-98F2-42BE-A484-3D6B70E2C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  <a:r>
              <a:rPr lang="en-IN" dirty="0"/>
              <a:t>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28FBDB4-093C-4475-BCB9-DF3D689019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418" y="1846263"/>
            <a:ext cx="5041489" cy="4022725"/>
          </a:xfrm>
        </p:spPr>
      </p:pic>
    </p:spTree>
    <p:extLst>
      <p:ext uri="{BB962C8B-B14F-4D97-AF65-F5344CB8AC3E}">
        <p14:creationId xmlns:p14="http://schemas.microsoft.com/office/powerpoint/2010/main" val="42578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F0B43-B1F5-4191-9464-799BB60D0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 DIAGRAM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5EC8512-5589-40D0-B5B3-523CCE104A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118" y="1846263"/>
            <a:ext cx="7094089" cy="4022725"/>
          </a:xfrm>
        </p:spPr>
      </p:pic>
    </p:spTree>
    <p:extLst>
      <p:ext uri="{BB962C8B-B14F-4D97-AF65-F5344CB8AC3E}">
        <p14:creationId xmlns:p14="http://schemas.microsoft.com/office/powerpoint/2010/main" val="3601182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DAF9A-4221-4394-90C2-7101AFFA8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CHART DIAGRAM   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50C8D5-0980-4792-B652-B27A5E9A1A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782" y="1846263"/>
            <a:ext cx="1776761" cy="4022725"/>
          </a:xfrm>
        </p:spPr>
      </p:pic>
    </p:spTree>
    <p:extLst>
      <p:ext uri="{BB962C8B-B14F-4D97-AF65-F5344CB8AC3E}">
        <p14:creationId xmlns:p14="http://schemas.microsoft.com/office/powerpoint/2010/main" val="430062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B9F11-AE29-412A-A368-FF16CCB46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CHART DIAGRAM     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3BAC9E8-3907-4CAD-9BB9-16781A74FC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299" y="1846263"/>
            <a:ext cx="1169728" cy="4022725"/>
          </a:xfrm>
        </p:spPr>
      </p:pic>
    </p:spTree>
    <p:extLst>
      <p:ext uri="{BB962C8B-B14F-4D97-AF65-F5344CB8AC3E}">
        <p14:creationId xmlns:p14="http://schemas.microsoft.com/office/powerpoint/2010/main" val="3611737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4362" y="342420"/>
            <a:ext cx="9603275" cy="1049235"/>
          </a:xfrm>
        </p:spPr>
        <p:txBody>
          <a:bodyPr/>
          <a:lstStyle/>
          <a:p>
            <a:r>
              <a:rPr lang="en-IN" altLang="en-US" b="1" dirty="0">
                <a:latin typeface="Times New Roman" panose="02020603050405020304" charset="0"/>
                <a:cs typeface="Times New Roman" panose="02020603050405020304" charset="0"/>
              </a:rPr>
              <a:t>	ABSTRACT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0818" y="1779190"/>
            <a:ext cx="9603275" cy="3450613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Online hashing methods have been intensively investigated in semantic image retrieval due to their efficiency in learning the hash functions with one pass through the streaming data.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Among the online hashing methods, those based on the target codes are usually superior to others.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However, the target codes in these methods are generated heuristically in advance and cannot be learned online to capture the characteristics of the data.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we propose a new online hashing method in which the target codes are constructed according to the data characteristics and are used to learn the hash functions online.</a:t>
            </a:r>
          </a:p>
          <a:p>
            <a:pPr marL="0" indent="0" algn="just">
              <a:buNone/>
            </a:pPr>
            <a:endParaRPr 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 algn="just">
              <a:buNone/>
            </a:pPr>
            <a:endParaRPr lang="en-IN" sz="2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452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A14419-894F-46CE-9DC9-8E49AF235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7" y="646615"/>
            <a:ext cx="7103706" cy="4764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173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5756" y="1828801"/>
            <a:ext cx="11336292" cy="5499111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By designing a metric to select the effective bits online for constructing the target codes, the learned hash functions are resistant to the bit-flipping error.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 the same time, the correlation between the hash functions is also considered in the designed metric.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Hence, the hash functions have low redundancy.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Extensive experiments show that our method can achieve comparable or better performance than other online hashing methods on both the static database and the dynamic database.</a:t>
            </a:r>
            <a:endParaRPr lang="en-IN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84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749" y="636551"/>
            <a:ext cx="8911687" cy="1280890"/>
          </a:xfrm>
        </p:spPr>
        <p:txBody>
          <a:bodyPr/>
          <a:lstStyle/>
          <a:p>
            <a:r>
              <a:rPr lang="en-IN" altLang="en-US" b="1" dirty="0">
                <a:latin typeface="Times New Roman" panose="02020603050405020304" charset="0"/>
                <a:cs typeface="Times New Roman" panose="02020603050405020304" charset="0"/>
              </a:rPr>
              <a:t>EXISTING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5265" y="1996751"/>
            <a:ext cx="10367677" cy="5250024"/>
          </a:xfrm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here is another hash function selection method , it is different from our method is a batch-based method that designs the measure to select the hash functions from various batch-based hashing methods.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When new data arrives,  has to re-learn the hash functions by accumulating all the data, which is time consuming.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Instead, our method is an online hashing method, which both learns  the hash functions and selects the hash functions efficiently according to new data</a:t>
            </a:r>
            <a:endParaRPr lang="en-IN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endParaRPr lang="en-IN" alt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alt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366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C55E8-03AC-41A2-9D2A-F8D3AED90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12142"/>
            <a:ext cx="8911687" cy="1280890"/>
          </a:xfrm>
        </p:spPr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7E116-25DE-41D3-89ED-50F0A08CA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8101" y="1969397"/>
            <a:ext cx="8915400" cy="3777622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hashing methods aim to learn the hash functions to map a given data vector  to an bit binary code.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from other online hashing methods  that learn the hash functions collectively by generating a projection matrix, our method treats each hash function as an independent case and learns each hash function according to one bit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minimize the global loss, we apply the PA algorithm iteratively over the data tuples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 algorithm has been proven as a very successful and popular online learning technique for solving many real world applications 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55707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CD240-BF85-4300-89D0-894F7A333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30620"/>
            <a:ext cx="10058400" cy="1355585"/>
          </a:xfrm>
        </p:spPr>
        <p:txBody>
          <a:bodyPr/>
          <a:lstStyle/>
          <a:p>
            <a:r>
              <a:rPr lang="en-US" b="1" dirty="0">
                <a:latin typeface="Times New Roman" panose="02020603050405020304" charset="0"/>
                <a:cs typeface="Times New Roman" panose="02020603050405020304" charset="0"/>
              </a:rPr>
              <a:t>SYSTEM REQUIREMENTS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5BED3-C629-445D-BBDE-1D1A8F0EA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01717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GB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System	</a:t>
            </a:r>
            <a:r>
              <a:rPr lang="en-GB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r>
              <a:rPr lang="en-GB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Pentium IV 2.4 GHz.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GB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Hard Disk		: 40 GB.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GB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Ram		: </a:t>
            </a:r>
            <a:r>
              <a:rPr lang="en-GB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minimum of 512 MB</a:t>
            </a:r>
            <a:r>
              <a:rPr lang="en-GB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7893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138984B-8F7A-4DAE-AF0D-B40047AB8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06584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charset="0"/>
                <a:cs typeface="Times New Roman" panose="02020603050405020304" charset="0"/>
              </a:rPr>
              <a:t>SYSTEM REQUIREMENTS</a:t>
            </a:r>
            <a:br>
              <a:rPr lang="en-US" b="1" dirty="0">
                <a:latin typeface="Times New Roman" panose="02020603050405020304" charset="0"/>
                <a:cs typeface="Times New Roman" panose="02020603050405020304" charset="0"/>
              </a:rPr>
            </a:br>
            <a:br>
              <a:rPr lang="en-US" b="1" dirty="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SOFTWARE REQUIREMENTS</a:t>
            </a:r>
            <a:br>
              <a:rPr 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br>
              <a:rPr 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br>
              <a:rPr 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br>
              <a:rPr 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br>
              <a:rPr 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br>
              <a:rPr 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r>
              <a:rPr lang="en-US" sz="2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SOFTWARE REQUIREMENTS</a:t>
            </a:r>
            <a:endParaRPr lang="en-IN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1C8F8-726D-4752-AB4E-5F3EF6D4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595326"/>
          </a:xfrm>
        </p:spPr>
        <p:txBody>
          <a:bodyPr/>
          <a:lstStyle/>
          <a:p>
            <a:pPr marL="342900" lvl="0" indent="-342900" algn="just">
              <a:lnSpc>
                <a:spcPct val="150000"/>
              </a:lnSpc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Operating system		 : Windows.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Coding Language		:JAVA/J2EE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Base			:MYSQL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 			:NetBeans8.1</a:t>
            </a:r>
            <a:endParaRPr lang="en-IN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1945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29C62-C9B8-4BD4-80C5-70ADD3188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SYSTEM ARCHITECTURE</a:t>
            </a:r>
            <a:b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7BFAB0-F3CC-44AA-AB87-6D670651D0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356049" y="1859903"/>
            <a:ext cx="9689906" cy="40192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8393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33DD0-5EFF-461C-9F19-987FFB3F8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 DIAGRAM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AF2C609-6CD5-46EC-B716-BA1679D829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98" y="2092009"/>
            <a:ext cx="5940552" cy="4020312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4B6F0F77-7E3C-489F-B106-DEF6212387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1159" y="257961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216119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452</TotalTime>
  <Words>573</Words>
  <Application>Microsoft Office PowerPoint</Application>
  <PresentationFormat>Widescreen</PresentationFormat>
  <Paragraphs>50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 Rounded MT Bold</vt:lpstr>
      <vt:lpstr>Calibri</vt:lpstr>
      <vt:lpstr>Calibri Light</vt:lpstr>
      <vt:lpstr>Times New Roman</vt:lpstr>
      <vt:lpstr>Wingdings</vt:lpstr>
      <vt:lpstr>Retrospect</vt:lpstr>
      <vt:lpstr>      A MAJOR PROJECT  ON ONLINE HASHING WITH BIT SELECTION FOR IMAGE RETRIEVAL    BACHELOR OF ENGINEERING IN  COMPUTER SCIENCE AND ENGINEERING(2018-22)</vt:lpstr>
      <vt:lpstr> ABSTRACT </vt:lpstr>
      <vt:lpstr>PowerPoint Presentation</vt:lpstr>
      <vt:lpstr>EXISTING SYSTEM</vt:lpstr>
      <vt:lpstr>PROPOSED SYSTEM</vt:lpstr>
      <vt:lpstr>SYSTEM REQUIREMENTS</vt:lpstr>
      <vt:lpstr>SYSTEM REQUIREMENTS  SOFTWARE REQUIREMENTS      SOFTWARE REQUIREMENTS</vt:lpstr>
      <vt:lpstr>SYSTEM ARCHITECTURE </vt:lpstr>
      <vt:lpstr>ER DIAGRAM</vt:lpstr>
      <vt:lpstr>USECASE DIAGRAM USER</vt:lpstr>
      <vt:lpstr>USECASE DIAGRAM  ADMIN </vt:lpstr>
      <vt:lpstr>CLASS DIAGRAM</vt:lpstr>
      <vt:lpstr>SEQUENCE DIAGRAM</vt:lpstr>
      <vt:lpstr>ACTIVITY DIAGRAM   ADMIN</vt:lpstr>
      <vt:lpstr>ACTIVITY DIAGRAM  USER</vt:lpstr>
      <vt:lpstr>DEPLOYMENT DIAGRAM</vt:lpstr>
      <vt:lpstr>COMPONENT DIAGRAM</vt:lpstr>
      <vt:lpstr>STATE CHART DIAGRAM    ADMIN</vt:lpstr>
      <vt:lpstr>STATE CHART DIAGRAM      USER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A MAJOR PROJECT  ON ONLINE HASHING WITH BIT SELECTION FOR IMAGE RETRIEVAL    BACHELOR OF ENGINEERING IN  COMPUTER SCIENCE AND ENGINEERING(2018-22)</dc:title>
  <dc:creator>laxmipriyakotha@gmail.com</dc:creator>
  <cp:lastModifiedBy>laxmipriyakotha@gmail.com</cp:lastModifiedBy>
  <cp:revision>6</cp:revision>
  <dcterms:created xsi:type="dcterms:W3CDTF">2022-01-18T13:35:38Z</dcterms:created>
  <dcterms:modified xsi:type="dcterms:W3CDTF">2022-05-06T03:38:34Z</dcterms:modified>
</cp:coreProperties>
</file>

<file path=docProps/thumbnail.jpeg>
</file>